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sldIdLst>
    <p:sldId id="256" r:id="rId3"/>
    <p:sldId id="276" r:id="rId4"/>
    <p:sldId id="270" r:id="rId5"/>
    <p:sldId id="271" r:id="rId6"/>
    <p:sldId id="277" r:id="rId7"/>
    <p:sldId id="272" r:id="rId8"/>
    <p:sldId id="260" r:id="rId9"/>
    <p:sldId id="274" r:id="rId10"/>
    <p:sldId id="275" r:id="rId11"/>
    <p:sldId id="258" r:id="rId12"/>
    <p:sldId id="268" r:id="rId13"/>
    <p:sldId id="269" r:id="rId14"/>
    <p:sldId id="264" r:id="rId15"/>
    <p:sldId id="266" r:id="rId16"/>
    <p:sldId id="265" r:id="rId17"/>
    <p:sldId id="267" r:id="rId18"/>
    <p:sldId id="262" r:id="rId19"/>
    <p:sldId id="273" r:id="rId20"/>
  </p:sldIdLst>
  <p:sldSz cx="10439400" cy="7199313"/>
  <p:notesSz cx="6858000" cy="9144000"/>
  <p:custDataLst>
    <p:tags r:id="rId2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0"/>
            <a:ext cx="10439400" cy="536283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44349" y="3253947"/>
            <a:ext cx="6788577" cy="11536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3263" b="0" i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titel hier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4348" y="935039"/>
            <a:ext cx="6788576" cy="4983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305" b="0" i="0">
                <a:solidFill>
                  <a:schemeClr val="bg1"/>
                </a:solidFill>
                <a:latin typeface="+mn-lt"/>
                <a:ea typeface="Neue Haas Grotesk Text Pro 55 Roman" charset="0"/>
                <a:cs typeface="Neue Haas Grotesk Text Pro 55 Roman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Subtitel</a:t>
            </a:r>
            <a:br>
              <a:rPr lang="nl-NL" dirty="0"/>
            </a:br>
            <a:r>
              <a:rPr lang="nl-NL" dirty="0"/>
              <a:t>Datum / Versie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24370"/>
            <a:ext cx="10439400" cy="370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363" tIns="29363" rIns="29363" bIns="58728" rtlCol="0" anchor="ctr"/>
          <a:lstStyle/>
          <a:p>
            <a:pPr algn="ctr"/>
            <a:endParaRPr lang="en-US" sz="1142" dirty="0" err="1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868337" y="5911733"/>
            <a:ext cx="1564588" cy="69429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Klantlogo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44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1pPr>
            <a:lvl2pPr marL="475121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2pPr>
            <a:lvl3pPr marL="991432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3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 baseline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799" y="14351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31369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31369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17799" y="3098799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8514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8514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7799" y="48387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73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73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73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400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5268914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5268914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5268914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438194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438194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438193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3471265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3471265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3471264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44949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44949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44949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idx="19" hasCustomPrompt="1"/>
          </p:nvPr>
        </p:nvSpPr>
        <p:spPr>
          <a:xfrm>
            <a:off x="3879852" y="5488560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7" y="5488560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06476" y="5488559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5001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accent2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9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487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7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629685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accent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433514"/>
            <a:ext cx="4010025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6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010025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7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22901" y="635001"/>
            <a:ext cx="4010025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433514"/>
            <a:ext cx="4022726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66940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tx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8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935038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714719"/>
            <a:ext cx="4022726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74435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006475" y="635001"/>
            <a:ext cx="4021138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90067" indent="-290067">
              <a:buClr>
                <a:schemeClr val="accent2"/>
              </a:buClr>
              <a:buFont typeface="+mj-lt"/>
              <a:buAutoNum type="arabicPeriod"/>
              <a:defRPr sz="1305" b="1"/>
            </a:lvl1pPr>
            <a:lvl2pPr marL="586609" indent="-296542">
              <a:buClr>
                <a:schemeClr val="accent2"/>
              </a:buClr>
              <a:buFont typeface="+mj-lt"/>
              <a:buAutoNum type="arabicPeriod"/>
              <a:defRPr sz="1305" b="1"/>
            </a:lvl2pPr>
            <a:lvl3pPr marL="876676" indent="-290067">
              <a:buClr>
                <a:schemeClr val="accent2"/>
              </a:buClr>
              <a:buFont typeface="+mj-lt"/>
              <a:buAutoNum type="arabicPeriod"/>
              <a:defRPr sz="1305" b="1"/>
            </a:lvl3pPr>
            <a:lvl4pPr marL="1173217" indent="-296542">
              <a:buClr>
                <a:schemeClr val="accent2"/>
              </a:buClr>
              <a:buFont typeface="+mj-lt"/>
              <a:buAutoNum type="arabicPeriod"/>
              <a:defRPr sz="1305" b="1"/>
            </a:lvl4pPr>
            <a:lvl5pPr marL="1463284" indent="-290067">
              <a:buClr>
                <a:schemeClr val="accent2"/>
              </a:buClr>
              <a:buFont typeface="+mj-lt"/>
              <a:buAutoNum type="arabicPeriod"/>
              <a:defRPr sz="1305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79850" y="5460272"/>
            <a:ext cx="5553074" cy="875442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571" b="0"/>
            </a:lvl1pPr>
            <a:lvl2pPr marL="290067" indent="0">
              <a:buClr>
                <a:schemeClr val="accent2"/>
              </a:buClr>
              <a:buFont typeface="+mj-lt"/>
              <a:buNone/>
              <a:defRPr sz="571" b="0"/>
            </a:lvl2pPr>
            <a:lvl3pPr marL="586609" indent="0">
              <a:buClr>
                <a:schemeClr val="accent2"/>
              </a:buClr>
              <a:buFont typeface="+mj-lt"/>
              <a:buNone/>
              <a:defRPr sz="571" b="0"/>
            </a:lvl3pPr>
            <a:lvl4pPr marL="876676" indent="0">
              <a:buClr>
                <a:schemeClr val="accent2"/>
              </a:buClr>
              <a:buFont typeface="+mj-lt"/>
              <a:buNone/>
              <a:defRPr sz="571" b="0"/>
            </a:lvl4pPr>
            <a:lvl5pPr marL="1173217" indent="0">
              <a:buClr>
                <a:schemeClr val="accent2"/>
              </a:buClr>
              <a:buFont typeface="+mj-lt"/>
              <a:buNone/>
              <a:defRPr sz="57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1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liggend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79851" y="4476883"/>
            <a:ext cx="555307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7" y="635001"/>
            <a:ext cx="8426449" cy="3444943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79851" y="5181600"/>
            <a:ext cx="5553075" cy="1154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1"/>
            <a:ext cx="8426450" cy="57007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39961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1433514"/>
            <a:ext cx="8426450" cy="4902200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4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2"/>
            <a:ext cx="8426450" cy="52022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6476" y="6166023"/>
            <a:ext cx="8426450" cy="169691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6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volledi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1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nt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0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925" y="2103319"/>
            <a:ext cx="7829550" cy="1581330"/>
          </a:xfrm>
        </p:spPr>
        <p:txBody>
          <a:bodyPr anchor="b"/>
          <a:lstStyle>
            <a:lvl1pPr algn="ctr">
              <a:defRPr sz="513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781306"/>
            <a:ext cx="7829550" cy="1738167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500" indent="0" algn="ctr">
              <a:buNone/>
              <a:defRPr sz="1713"/>
            </a:lvl2pPr>
            <a:lvl3pPr marL="783001" indent="0" algn="ctr">
              <a:buNone/>
              <a:defRPr sz="1541"/>
            </a:lvl3pPr>
            <a:lvl4pPr marL="1174501" indent="0" algn="ctr">
              <a:buNone/>
              <a:defRPr sz="1370"/>
            </a:lvl4pPr>
            <a:lvl5pPr marL="1566001" indent="0" algn="ctr">
              <a:buNone/>
              <a:defRPr sz="1370"/>
            </a:lvl5pPr>
            <a:lvl6pPr marL="1957502" indent="0" algn="ctr">
              <a:buNone/>
              <a:defRPr sz="1370"/>
            </a:lvl6pPr>
            <a:lvl7pPr marL="2349002" indent="0" algn="ctr">
              <a:buNone/>
              <a:defRPr sz="1370"/>
            </a:lvl7pPr>
            <a:lvl8pPr marL="2740503" indent="0" algn="ctr">
              <a:buNone/>
              <a:defRPr sz="1370"/>
            </a:lvl8pPr>
            <a:lvl9pPr marL="3132003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7710" y="6672698"/>
            <a:ext cx="2348865" cy="383297"/>
          </a:xfrm>
          <a:prstGeom prst="rect">
            <a:avLst/>
          </a:prstGeom>
        </p:spPr>
        <p:txBody>
          <a:bodyPr/>
          <a:lstStyle/>
          <a:p>
            <a:fld id="{0880A0CC-314D-40BA-9642-F573E40EB538}" type="datetimeFigureOut">
              <a:rPr lang="nl-NL" smtClean="0"/>
              <a:t>31-5-2017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8051" y="6672698"/>
            <a:ext cx="3523298" cy="38329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827" y="6672698"/>
            <a:ext cx="2348865" cy="383297"/>
          </a:xfrm>
          <a:prstGeom prst="rect">
            <a:avLst/>
          </a:prstGeom>
        </p:spPr>
        <p:txBody>
          <a:bodyPr/>
          <a:lstStyle/>
          <a:p>
            <a:fld id="{CADF7C88-61ED-4C21-9790-09CBFCCA32B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893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0"/>
            <a:ext cx="10439400" cy="5362831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44349" y="3253947"/>
            <a:ext cx="6788577" cy="11536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3263" b="0" i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titel hier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4348" y="935039"/>
            <a:ext cx="6788576" cy="4983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305" b="0" i="0">
                <a:solidFill>
                  <a:schemeClr val="bg1"/>
                </a:solidFill>
                <a:latin typeface="+mn-lt"/>
                <a:ea typeface="Neue Haas Grotesk Text Pro 55 Roman" charset="0"/>
                <a:cs typeface="Neue Haas Grotesk Text Pro 55 Roman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Subtitel</a:t>
            </a:r>
            <a:br>
              <a:rPr lang="nl-NL" dirty="0"/>
            </a:br>
            <a:r>
              <a:rPr lang="nl-NL" dirty="0"/>
              <a:t>Datum / Versie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24370"/>
            <a:ext cx="10439400" cy="370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363" tIns="29363" rIns="29363" bIns="58728" rtlCol="0" anchor="ctr"/>
          <a:lstStyle/>
          <a:p>
            <a:pPr algn="ctr"/>
            <a:endParaRPr lang="en-US" sz="1142" dirty="0" err="1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868337" y="5911733"/>
            <a:ext cx="1564588" cy="69429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Klantlogo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0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90067" indent="-290067">
              <a:buClr>
                <a:schemeClr val="accent2"/>
              </a:buClr>
              <a:buFont typeface="+mj-lt"/>
              <a:buAutoNum type="arabicPeriod"/>
              <a:defRPr sz="1305" b="1"/>
            </a:lvl1pPr>
            <a:lvl2pPr marL="586609" indent="-296542">
              <a:buClr>
                <a:schemeClr val="accent2"/>
              </a:buClr>
              <a:buFont typeface="+mj-lt"/>
              <a:buAutoNum type="arabicPeriod"/>
              <a:defRPr sz="1305" b="1"/>
            </a:lvl2pPr>
            <a:lvl3pPr marL="876676" indent="-290067">
              <a:buClr>
                <a:schemeClr val="accent2"/>
              </a:buClr>
              <a:buFont typeface="+mj-lt"/>
              <a:buAutoNum type="arabicPeriod"/>
              <a:defRPr sz="1305" b="1"/>
            </a:lvl3pPr>
            <a:lvl4pPr marL="1173217" indent="-296542">
              <a:buClr>
                <a:schemeClr val="accent2"/>
              </a:buClr>
              <a:buFont typeface="+mj-lt"/>
              <a:buAutoNum type="arabicPeriod"/>
              <a:defRPr sz="1305" b="1"/>
            </a:lvl4pPr>
            <a:lvl5pPr marL="1463284" indent="-290067">
              <a:buClr>
                <a:schemeClr val="accent2"/>
              </a:buClr>
              <a:buFont typeface="+mj-lt"/>
              <a:buAutoNum type="arabicPeriod"/>
              <a:defRPr sz="1305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79850" y="5460272"/>
            <a:ext cx="5553074" cy="875442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571" b="0"/>
            </a:lvl1pPr>
            <a:lvl2pPr marL="290067" indent="0">
              <a:buClr>
                <a:schemeClr val="accent2"/>
              </a:buClr>
              <a:buFont typeface="+mj-lt"/>
              <a:buNone/>
              <a:defRPr sz="571" b="0"/>
            </a:lvl2pPr>
            <a:lvl3pPr marL="586609" indent="0">
              <a:buClr>
                <a:schemeClr val="accent2"/>
              </a:buClr>
              <a:buFont typeface="+mj-lt"/>
              <a:buNone/>
              <a:defRPr sz="571" b="0"/>
            </a:lvl3pPr>
            <a:lvl4pPr marL="876676" indent="0">
              <a:buClr>
                <a:schemeClr val="accent2"/>
              </a:buClr>
              <a:buFont typeface="+mj-lt"/>
              <a:buNone/>
              <a:defRPr sz="571" b="0"/>
            </a:lvl4pPr>
            <a:lvl5pPr marL="1173217" indent="0">
              <a:buClr>
                <a:schemeClr val="accent2"/>
              </a:buClr>
              <a:buFont typeface="+mj-lt"/>
              <a:buNone/>
              <a:defRPr sz="57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2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e 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79708" indent="-279708">
              <a:buClr>
                <a:schemeClr val="accent2"/>
              </a:buClr>
              <a:buFont typeface="+mj-lt"/>
              <a:buAutoNum type="arabicPeriod"/>
              <a:defRPr sz="1060" b="1"/>
            </a:lvl1pPr>
            <a:lvl2pPr marL="441576" indent="-151509">
              <a:buClr>
                <a:schemeClr val="tx1"/>
              </a:buClr>
              <a:buFont typeface="Arial" charset="0"/>
              <a:buChar char="•"/>
              <a:defRPr sz="734" b="0"/>
            </a:lvl2pPr>
            <a:lvl3pPr marL="586609" indent="-145033">
              <a:buClr>
                <a:schemeClr val="tx1"/>
              </a:buClr>
              <a:buFont typeface="Arial" charset="0"/>
              <a:buChar char="•"/>
              <a:defRPr sz="734" b="0"/>
            </a:lvl3pPr>
            <a:lvl4pPr marL="731642" indent="-145033">
              <a:buClr>
                <a:schemeClr val="tx1"/>
              </a:buClr>
              <a:buFont typeface="Arial" charset="0"/>
              <a:buChar char="•"/>
              <a:defRPr sz="734" b="0"/>
            </a:lvl4pPr>
            <a:lvl5pPr marL="876676" indent="-145033">
              <a:buClr>
                <a:schemeClr val="tx1"/>
              </a:buClr>
              <a:buFont typeface="Arial" charset="0"/>
              <a:buChar char="•"/>
              <a:defRPr sz="734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9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e 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5"/>
            <a:ext cx="5553075" cy="3786187"/>
          </a:xfrm>
        </p:spPr>
        <p:txBody>
          <a:bodyPr>
            <a:normAutofit/>
          </a:bodyPr>
          <a:lstStyle>
            <a:lvl1pPr marL="279708" indent="-279708">
              <a:buClr>
                <a:schemeClr val="accent2"/>
              </a:buClr>
              <a:buFont typeface="+mj-lt"/>
              <a:buAutoNum type="arabicPeriod"/>
              <a:defRPr sz="1060" b="1"/>
            </a:lvl1pPr>
            <a:lvl2pPr marL="441576" indent="-151509">
              <a:buClr>
                <a:schemeClr val="tx1"/>
              </a:buClr>
              <a:buFont typeface="Arial" charset="0"/>
              <a:buChar char="•"/>
              <a:defRPr sz="734" b="0"/>
            </a:lvl2pPr>
            <a:lvl3pPr marL="586609" indent="-145033">
              <a:buClr>
                <a:schemeClr val="tx1"/>
              </a:buClr>
              <a:buFont typeface="Arial" charset="0"/>
              <a:buChar char="•"/>
              <a:defRPr sz="734" b="0"/>
            </a:lvl3pPr>
            <a:lvl4pPr marL="731642" indent="-145033">
              <a:buClr>
                <a:schemeClr val="tx1"/>
              </a:buClr>
              <a:buFont typeface="Arial" charset="0"/>
              <a:buChar char="•"/>
              <a:defRPr sz="734" b="0"/>
            </a:lvl4pPr>
            <a:lvl5pPr marL="876676" indent="-145033">
              <a:buClr>
                <a:schemeClr val="tx1"/>
              </a:buClr>
              <a:buFont typeface="Arial" charset="0"/>
              <a:buChar char="•"/>
              <a:defRPr sz="734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33778" r="27813" b="34950"/>
          <a:stretch/>
        </p:blipFill>
        <p:spPr>
          <a:xfrm>
            <a:off x="838200" y="5393144"/>
            <a:ext cx="1155701" cy="4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90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3385"/>
            <a:ext cx="2553688" cy="4908237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4"/>
            <a:ext cx="5553075" cy="4902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714717"/>
            <a:ext cx="2553688" cy="4626903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714500"/>
            <a:ext cx="5553075" cy="462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707927"/>
            <a:ext cx="4021138" cy="4627788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707927"/>
            <a:ext cx="4021138" cy="46277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5"/>
            <a:ext cx="4021138" cy="233651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5411787" y="3987385"/>
            <a:ext cx="4021138" cy="234832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2362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45033" indent="0">
              <a:buNone/>
              <a:defRPr/>
            </a:lvl2pPr>
          </a:lstStyle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23622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800" y="1435101"/>
            <a:ext cx="0" cy="23622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499"/>
            <a:ext cx="5553075" cy="2335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499"/>
            <a:ext cx="2553688" cy="233521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17800" y="4000499"/>
            <a:ext cx="0" cy="233521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1pPr>
            <a:lvl2pPr marL="475121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2pPr>
            <a:lvl3pPr marL="991432" indent="-139853">
              <a:buFont typeface="Arial" charset="0"/>
              <a:buChar char="•"/>
              <a:defRPr sz="734">
                <a:solidFill>
                  <a:schemeClr val="tx1"/>
                </a:solidFill>
              </a:defRPr>
            </a:lvl3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 baseline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799" y="14351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31369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31369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i="0">
                <a:ln>
                  <a:noFill/>
                </a:ln>
                <a:solidFill>
                  <a:schemeClr val="tx1"/>
                </a:solidFill>
                <a:latin typeface="Neue Haas Grotesk Text Pro 75" charset="0"/>
                <a:ea typeface="Neue Haas Grotesk Text Pro 75" charset="0"/>
                <a:cs typeface="Neue Haas Grotesk Text Pro 75" charset="0"/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17799" y="3098799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851400"/>
            <a:ext cx="5553075" cy="1485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9853" indent="-139853">
              <a:buFont typeface="Arial" charset="0"/>
              <a:buChar char="•"/>
              <a:defRPr/>
            </a:lvl1pPr>
          </a:lstStyle>
          <a:p>
            <a:pPr lvl="0"/>
            <a:r>
              <a:rPr lang="nl-NL" dirty="0"/>
              <a:t>Type hier argumentatie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851400"/>
            <a:ext cx="2553688" cy="14859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7799" y="4838700"/>
            <a:ext cx="0" cy="14859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9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73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73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73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501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501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4000501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5268914"/>
            <a:ext cx="5553075" cy="106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5268914"/>
            <a:ext cx="2553688" cy="10668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5268914"/>
            <a:ext cx="0" cy="10668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06476" y="14351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idx="13" hasCustomPrompt="1"/>
          </p:nvPr>
        </p:nvSpPr>
        <p:spPr>
          <a:xfrm>
            <a:off x="3879852" y="2438194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7" y="2438194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6476" y="2438193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3471265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3471265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06476" y="3471264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idx="17" hasCustomPrompt="1"/>
          </p:nvPr>
        </p:nvSpPr>
        <p:spPr>
          <a:xfrm>
            <a:off x="3879852" y="4494901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06477" y="4494901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06476" y="4494900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idx="19" hasCustomPrompt="1"/>
          </p:nvPr>
        </p:nvSpPr>
        <p:spPr>
          <a:xfrm>
            <a:off x="3879852" y="5488560"/>
            <a:ext cx="5553075" cy="8471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7" y="5488560"/>
            <a:ext cx="2553688" cy="84715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06476" y="5488559"/>
            <a:ext cx="0" cy="84715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8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3385"/>
            <a:ext cx="2553688" cy="4908237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433514"/>
            <a:ext cx="5553075" cy="49022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5001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accent2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4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79851" y="1433512"/>
            <a:ext cx="5553075" cy="1487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4895"/>
              </a:lnSpc>
              <a:buNone/>
              <a:defRPr sz="4895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Type tekst van een quote hier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6475" y="4114802"/>
            <a:ext cx="762000" cy="1905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6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629685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accent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433514"/>
            <a:ext cx="4010025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6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achtergrondkleur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010025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4459447"/>
            <a:ext cx="35782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22901" y="635001"/>
            <a:ext cx="4010025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433514"/>
            <a:ext cx="4022726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66940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tx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+subkop met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935038"/>
            <a:ext cx="4020436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22900" y="0"/>
            <a:ext cx="5016500" cy="7199313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r>
              <a:rPr lang="en-US" dirty="0"/>
              <a:t> of </a:t>
            </a:r>
            <a:r>
              <a:rPr lang="en-US" dirty="0" err="1"/>
              <a:t>achtergrondkleur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6475" y="1714719"/>
            <a:ext cx="4022726" cy="4620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1" y="4474435"/>
            <a:ext cx="3565525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100"/>
              </a:lnSpc>
              <a:buNone/>
              <a:defRPr sz="2936" b="0" i="0" baseline="0">
                <a:solidFill>
                  <a:schemeClr val="bg1"/>
                </a:solidFill>
                <a:latin typeface="+mj-lt"/>
                <a:ea typeface="Neue Haas Grotesk Display Pro 75" charset="0"/>
                <a:cs typeface="Neue Haas Grotesk Display Pro 75" charset="0"/>
              </a:defRPr>
            </a:lvl1pPr>
            <a:lvl2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2pPr>
            <a:lvl3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3pPr>
            <a:lvl4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4pPr>
            <a:lvl5pPr>
              <a:lnSpc>
                <a:spcPts val="2936"/>
              </a:lnSpc>
              <a:defRPr sz="2936" b="0" i="0">
                <a:solidFill>
                  <a:schemeClr val="bg1"/>
                </a:solidFill>
                <a:latin typeface="Neue Haas Grotesk Display Pro 75" charset="0"/>
                <a:ea typeface="Neue Haas Grotesk Display Pro 75" charset="0"/>
                <a:cs typeface="Neue Haas Grotesk Display Pro 75" charset="0"/>
              </a:defRPr>
            </a:lvl5pPr>
          </a:lstStyle>
          <a:p>
            <a:pPr lvl="0"/>
            <a:r>
              <a:rPr lang="nl-NL" dirty="0"/>
              <a:t>“Hier is ruimte voor een afbeelding met cijfers of quote”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006475" y="635001"/>
            <a:ext cx="4021138" cy="182563"/>
          </a:xfrm>
        </p:spPr>
        <p:txBody>
          <a:bodyPr/>
          <a:lstStyle>
            <a:lvl1pPr marL="0" indent="0">
              <a:lnSpc>
                <a:spcPts val="1300"/>
              </a:lnSpc>
              <a:buNone/>
              <a:defRPr sz="979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lnSpc>
                <a:spcPts val="1300"/>
              </a:lnSpc>
            </a:pPr>
            <a:r>
              <a:rPr lang="nl-NL" sz="1060" dirty="0">
                <a:solidFill>
                  <a:schemeClr val="accent2"/>
                </a:solidFill>
              </a:rPr>
              <a:t>Click </a:t>
            </a:r>
            <a:r>
              <a:rPr lang="nl-NL" sz="1060" dirty="0" err="1">
                <a:solidFill>
                  <a:schemeClr val="accent2"/>
                </a:solidFill>
              </a:rPr>
              <a:t>to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edit</a:t>
            </a:r>
            <a:r>
              <a:rPr lang="nl-NL" sz="1060" dirty="0">
                <a:solidFill>
                  <a:schemeClr val="accent2"/>
                </a:solidFill>
              </a:rPr>
              <a:t> Master </a:t>
            </a:r>
            <a:r>
              <a:rPr lang="nl-NL" sz="1060" dirty="0" err="1">
                <a:solidFill>
                  <a:schemeClr val="accent2"/>
                </a:solidFill>
              </a:rPr>
              <a:t>title</a:t>
            </a:r>
            <a:r>
              <a:rPr lang="nl-NL" sz="1060" dirty="0">
                <a:solidFill>
                  <a:schemeClr val="accent2"/>
                </a:solidFill>
              </a:rPr>
              <a:t> </a:t>
            </a:r>
            <a:r>
              <a:rPr lang="nl-NL" sz="1060" dirty="0" err="1">
                <a:solidFill>
                  <a:schemeClr val="accent2"/>
                </a:solidFill>
              </a:rPr>
              <a:t>style</a:t>
            </a:r>
            <a:endParaRPr lang="en-US" sz="106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liggend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79851" y="4476883"/>
            <a:ext cx="555307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7" y="635001"/>
            <a:ext cx="8426449" cy="3444943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79851" y="5181600"/>
            <a:ext cx="5553075" cy="1154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1"/>
            <a:ext cx="8426450" cy="57007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39961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1433514"/>
            <a:ext cx="8426450" cy="4902200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714717"/>
            <a:ext cx="2553688" cy="4626903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lnSpc>
                <a:spcPct val="120000"/>
              </a:lnSpc>
              <a:buNone/>
              <a:defRPr sz="1631">
                <a:ln>
                  <a:noFill/>
                </a:ln>
                <a:solidFill>
                  <a:schemeClr val="accent2"/>
                </a:solidFill>
                <a:latin typeface="NHaasGroteskDSPro-25Th" panose="020B0204020202020204" pitchFamily="34" charset="0"/>
              </a:defRPr>
            </a:lvl1pPr>
          </a:lstStyle>
          <a:p>
            <a:pPr lvl="0"/>
            <a:r>
              <a:rPr lang="nl-NL" dirty="0"/>
              <a:t>“</a:t>
            </a:r>
            <a:r>
              <a:rPr lang="nl-NL" dirty="0" err="1"/>
              <a:t>Add</a:t>
            </a:r>
            <a:r>
              <a:rPr lang="nl-NL" dirty="0"/>
              <a:t> quote </a:t>
            </a:r>
            <a:r>
              <a:rPr lang="nl-NL" dirty="0" err="1"/>
              <a:t>here</a:t>
            </a:r>
            <a:r>
              <a:rPr lang="nl-NL" dirty="0"/>
              <a:t>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9851" y="1714500"/>
            <a:ext cx="5553075" cy="462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06476" y="635002"/>
            <a:ext cx="8426450" cy="52022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6476" y="6166023"/>
            <a:ext cx="8426450" cy="169691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5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volledi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0439400" cy="719931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Afbeelding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7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nt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91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4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707927"/>
            <a:ext cx="4021138" cy="4627788"/>
          </a:xfrm>
        </p:spPr>
        <p:txBody>
          <a:bodyPr>
            <a:noAutofit/>
          </a:bodyPr>
          <a:lstStyle>
            <a:lvl1pPr marL="139853" indent="-139853" defTabSz="146828">
              <a:buFont typeface="Arial" panose="020B0604020202020204" pitchFamily="34" charset="0"/>
              <a:buChar char="•"/>
              <a:tabLst>
                <a:tab pos="145033" algn="l"/>
              </a:tabLst>
              <a:defRPr/>
            </a:lvl1pPr>
            <a:lvl2pPr marL="290067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2pPr>
            <a:lvl3pPr marL="441576" indent="-151509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3pPr>
            <a:lvl4pPr marL="586609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4pPr>
            <a:lvl5pPr marL="731642" indent="-145033" defTabSz="146828">
              <a:buFont typeface="NeueHaasGroteskText Pro" panose="020B0504020202020204" pitchFamily="34" charset="0"/>
              <a:buChar char="-"/>
              <a:tabLst>
                <a:tab pos="145033" algn="l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707927"/>
            <a:ext cx="4021138" cy="46277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006478" y="935038"/>
            <a:ext cx="8426448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7" y="597294"/>
            <a:ext cx="8426449" cy="30003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20000"/>
              </a:lnSpc>
              <a:buNone/>
              <a:defRPr sz="1060">
                <a:ln>
                  <a:noFill/>
                </a:ln>
                <a:solidFill>
                  <a:schemeClr val="accent2"/>
                </a:solidFill>
                <a:latin typeface="NeueHaasGroteskDisp Pro" panose="020B0804020202020204" pitchFamily="34" charset="0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men met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7" y="629685"/>
            <a:ext cx="8426449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06476" y="1433514"/>
            <a:ext cx="4021138" cy="4902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5411787" y="1433515"/>
            <a:ext cx="4021138" cy="233651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5411787" y="3987385"/>
            <a:ext cx="4021138" cy="234832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79852" y="1435101"/>
            <a:ext cx="5553075" cy="23622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 marL="145033" indent="0">
              <a:buNone/>
              <a:defRPr/>
            </a:lvl2pPr>
          </a:lstStyle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7" y="1435101"/>
            <a:ext cx="2553688" cy="2362201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17800" y="1435101"/>
            <a:ext cx="0" cy="236220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idx="15" hasCustomPrompt="1"/>
          </p:nvPr>
        </p:nvSpPr>
        <p:spPr>
          <a:xfrm>
            <a:off x="3879852" y="4000499"/>
            <a:ext cx="5553075" cy="23352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Type hier een uitleg over dit statement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06477" y="4000499"/>
            <a:ext cx="2553688" cy="2335214"/>
          </a:xfrm>
          <a:prstGeom prst="rect">
            <a:avLst/>
          </a:prstGeom>
        </p:spPr>
        <p:txBody>
          <a:bodyPr vert="horz" lIns="270000" anchor="t" anchorCtr="0"/>
          <a:lstStyle>
            <a:lvl1pPr algn="l">
              <a:lnSpc>
                <a:spcPct val="120000"/>
              </a:lnSpc>
              <a:defRPr sz="734" b="1"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Type hier een statement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17800" y="4000499"/>
            <a:ext cx="0" cy="2335214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57194" y="6641320"/>
            <a:ext cx="5334051" cy="268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fld id="{0D2BAC34-DD38-0B43-9F95-31F2144F5BD3}" type="slidenum">
              <a:rPr lang="en-US" sz="653" smtClean="0">
                <a:solidFill>
                  <a:schemeClr val="tx1">
                    <a:alpha val="25000"/>
                  </a:schemeClr>
                </a:solidFill>
                <a:latin typeface="+mj-lt"/>
              </a:rPr>
              <a:pPr algn="ctr">
                <a:spcBef>
                  <a:spcPts val="0"/>
                </a:spcBef>
              </a:pPr>
              <a:t>‹#›</a:t>
            </a:fld>
            <a:r>
              <a:rPr lang="en-US" sz="734" baseline="0" dirty="0">
                <a:solidFill>
                  <a:schemeClr val="tx1">
                    <a:alpha val="25000"/>
                  </a:schemeClr>
                </a:solidFill>
                <a:latin typeface="+mj-lt"/>
              </a:rPr>
              <a:t> </a:t>
            </a:r>
            <a:endParaRPr lang="en-US" sz="734" dirty="0">
              <a:solidFill>
                <a:schemeClr val="tx1">
                  <a:alpha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0348" y="6345244"/>
            <a:ext cx="1310391" cy="7370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006475" y="6651481"/>
            <a:ext cx="2890968" cy="1801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653" dirty="0">
                <a:solidFill>
                  <a:schemeClr val="tx1">
                    <a:alpha val="50000"/>
                  </a:schemeClr>
                </a:solidFill>
                <a:latin typeface="+mn-lt"/>
              </a:rPr>
              <a:t>001120</a:t>
            </a:r>
            <a:r>
              <a:rPr lang="en-US" sz="653" baseline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 - VODW</a:t>
            </a:r>
            <a:endParaRPr lang="en-US" sz="653" dirty="0">
              <a:solidFill>
                <a:schemeClr val="tx1">
                  <a:alpha val="50000"/>
                </a:schemeClr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97443" y="1433386"/>
            <a:ext cx="5535483" cy="4902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25789" rtl="0" eaLnBrk="1" latinLnBrk="0" hangingPunct="1">
        <a:lnSpc>
          <a:spcPct val="100000"/>
        </a:lnSpc>
        <a:spcBef>
          <a:spcPct val="0"/>
        </a:spcBef>
        <a:buNone/>
        <a:defRPr sz="1631" b="0" i="0" kern="1200" spc="0" baseline="0">
          <a:solidFill>
            <a:schemeClr val="tx2"/>
          </a:solidFill>
          <a:latin typeface="+mj-lt"/>
          <a:ea typeface="+mj-ea"/>
          <a:cs typeface="Helvetica Neue"/>
        </a:defRPr>
      </a:lvl1pPr>
    </p:titleStyle>
    <p:bodyStyle>
      <a:lvl1pPr marL="139853" indent="-13985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1pPr>
      <a:lvl2pPr marL="290067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2pPr>
      <a:lvl3pPr marL="441576" indent="-151509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3pPr>
      <a:lvl4pPr marL="586609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4pPr>
      <a:lvl5pPr marL="731642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5pPr>
      <a:lvl6pPr marL="2341841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6pPr>
      <a:lvl7pPr marL="2767630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7pPr>
      <a:lvl8pPr marL="319341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8pPr>
      <a:lvl9pPr marL="361920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1pPr>
      <a:lvl2pPr marL="425789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2pPr>
      <a:lvl3pPr marL="85157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3pPr>
      <a:lvl4pPr marL="127736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4pPr>
      <a:lvl5pPr marL="170315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5pPr>
      <a:lvl6pPr marL="2128947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6pPr>
      <a:lvl7pPr marL="255473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7pPr>
      <a:lvl8pPr marL="298052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8pPr>
      <a:lvl9pPr marL="3406314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90" userDrawn="1">
          <p15:clr>
            <a:srgbClr val="F26B43"/>
          </p15:clr>
        </p15:guide>
        <p15:guide id="2" pos="543" userDrawn="1">
          <p15:clr>
            <a:srgbClr val="F26B43"/>
          </p15:clr>
        </p15:guide>
        <p15:guide id="3" orient="horz" pos="948" userDrawn="1">
          <p15:clr>
            <a:srgbClr val="F26B43"/>
          </p15:clr>
        </p15:guide>
        <p15:guide id="4" orient="horz" pos="618" userDrawn="1">
          <p15:clr>
            <a:srgbClr val="F26B43"/>
          </p15:clr>
        </p15:guide>
        <p15:guide id="5" pos="2093" userDrawn="1">
          <p15:clr>
            <a:srgbClr val="F26B43"/>
          </p15:clr>
        </p15:guide>
        <p15:guide id="6" pos="508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57194" y="6641320"/>
            <a:ext cx="5334051" cy="268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fld id="{0D2BAC34-DD38-0B43-9F95-31F2144F5BD3}" type="slidenum">
              <a:rPr lang="en-US" sz="653" smtClean="0">
                <a:solidFill>
                  <a:schemeClr val="tx1">
                    <a:alpha val="25000"/>
                  </a:schemeClr>
                </a:solidFill>
                <a:latin typeface="+mj-lt"/>
              </a:rPr>
              <a:pPr algn="ctr">
                <a:spcBef>
                  <a:spcPts val="0"/>
                </a:spcBef>
              </a:pPr>
              <a:t>‹#›</a:t>
            </a:fld>
            <a:r>
              <a:rPr lang="en-US" sz="734" baseline="0" dirty="0">
                <a:solidFill>
                  <a:schemeClr val="tx1">
                    <a:alpha val="25000"/>
                  </a:schemeClr>
                </a:solidFill>
                <a:latin typeface="+mj-lt"/>
              </a:rPr>
              <a:t> </a:t>
            </a:r>
            <a:endParaRPr lang="en-US" sz="734" dirty="0">
              <a:solidFill>
                <a:schemeClr val="tx1">
                  <a:alpha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0348" y="6345244"/>
            <a:ext cx="1310391" cy="7370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006475" y="6651481"/>
            <a:ext cx="2890968" cy="1801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 baseline="0">
                <a:solidFill>
                  <a:srgbClr val="A4A2A0">
                    <a:alpha val="20000"/>
                  </a:srgbClr>
                </a:solidFill>
                <a:latin typeface="+mn-lt"/>
                <a:ea typeface="+mn-ea"/>
                <a:cs typeface="Helvetica Neue Light"/>
              </a:defRPr>
            </a:lvl1pPr>
            <a:lvl2pPr marL="64575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653" dirty="0">
                <a:solidFill>
                  <a:schemeClr val="tx1">
                    <a:alpha val="50000"/>
                  </a:schemeClr>
                </a:solidFill>
                <a:latin typeface="+mn-lt"/>
              </a:rPr>
              <a:t>001120</a:t>
            </a:r>
            <a:r>
              <a:rPr lang="en-US" sz="653" baseline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 - VODW</a:t>
            </a:r>
            <a:endParaRPr lang="en-US" sz="653" dirty="0">
              <a:solidFill>
                <a:schemeClr val="tx1">
                  <a:alpha val="50000"/>
                </a:schemeClr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97443" y="1433386"/>
            <a:ext cx="5535483" cy="4902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2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25789" rtl="0" eaLnBrk="1" latinLnBrk="0" hangingPunct="1">
        <a:lnSpc>
          <a:spcPct val="100000"/>
        </a:lnSpc>
        <a:spcBef>
          <a:spcPct val="0"/>
        </a:spcBef>
        <a:buNone/>
        <a:defRPr sz="1631" b="0" i="0" kern="1200" spc="0" baseline="0">
          <a:solidFill>
            <a:schemeClr val="tx2"/>
          </a:solidFill>
          <a:latin typeface="+mj-lt"/>
          <a:ea typeface="+mj-ea"/>
          <a:cs typeface="Helvetica Neue"/>
        </a:defRPr>
      </a:lvl1pPr>
    </p:titleStyle>
    <p:bodyStyle>
      <a:lvl1pPr marL="139853" indent="-13985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1pPr>
      <a:lvl2pPr marL="290067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2pPr>
      <a:lvl3pPr marL="441576" indent="-151509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b="0" i="0" kern="1200" baseline="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3pPr>
      <a:lvl4pPr marL="586609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4pPr>
      <a:lvl5pPr marL="731642" indent="-145033" algn="l" defTabSz="425789" rtl="0" eaLnBrk="1" latinLnBrk="0" hangingPunct="1">
        <a:lnSpc>
          <a:spcPct val="124000"/>
        </a:lnSpc>
        <a:spcBef>
          <a:spcPts val="0"/>
        </a:spcBef>
        <a:spcAft>
          <a:spcPts val="0"/>
        </a:spcAft>
        <a:buFont typeface="NeueHaasGroteskText Pro" panose="020B0504020202020204" pitchFamily="34" charset="0"/>
        <a:buChar char="-"/>
        <a:defRPr sz="734" kern="1200">
          <a:solidFill>
            <a:schemeClr val="tx1"/>
          </a:solidFill>
          <a:latin typeface="+mn-lt"/>
          <a:ea typeface="Neue Haas Grotesk Text Pro 55 Roman" charset="0"/>
          <a:cs typeface="Neue Haas Grotesk Text Pro 55 Roman" charset="0"/>
        </a:defRPr>
      </a:lvl5pPr>
      <a:lvl6pPr marL="2341841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6pPr>
      <a:lvl7pPr marL="2767630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7pPr>
      <a:lvl8pPr marL="319341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8pPr>
      <a:lvl9pPr marL="3619209" indent="-212895" algn="l" defTabSz="425789" rtl="0" eaLnBrk="1" latinLnBrk="0" hangingPunct="1">
        <a:spcBef>
          <a:spcPct val="20000"/>
        </a:spcBef>
        <a:buFont typeface="Arial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1pPr>
      <a:lvl2pPr marL="425789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2pPr>
      <a:lvl3pPr marL="85157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3pPr>
      <a:lvl4pPr marL="127736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4pPr>
      <a:lvl5pPr marL="1703158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5pPr>
      <a:lvl6pPr marL="2128947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6pPr>
      <a:lvl7pPr marL="255473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7pPr>
      <a:lvl8pPr marL="2980525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8pPr>
      <a:lvl9pPr marL="3406314" algn="l" defTabSz="425789" rtl="0" eaLnBrk="1" latinLnBrk="0" hangingPunct="1">
        <a:defRPr sz="16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90" userDrawn="1">
          <p15:clr>
            <a:srgbClr val="F26B43"/>
          </p15:clr>
        </p15:guide>
        <p15:guide id="2" pos="543" userDrawn="1">
          <p15:clr>
            <a:srgbClr val="F26B43"/>
          </p15:clr>
        </p15:guide>
        <p15:guide id="3" orient="horz" pos="948" userDrawn="1">
          <p15:clr>
            <a:srgbClr val="F26B43"/>
          </p15:clr>
        </p15:guide>
        <p15:guide id="4" orient="horz" pos="618" userDrawn="1">
          <p15:clr>
            <a:srgbClr val="F26B43"/>
          </p15:clr>
        </p15:guide>
        <p15:guide id="5" pos="2093" userDrawn="1">
          <p15:clr>
            <a:srgbClr val="F26B43"/>
          </p15:clr>
        </p15:guide>
        <p15:guide id="6" pos="508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18" Type="http://schemas.openxmlformats.org/officeDocument/2006/relationships/image" Target="../media/image30.jpeg"/><Relationship Id="rId3" Type="http://schemas.openxmlformats.org/officeDocument/2006/relationships/image" Target="../media/image18.png"/><Relationship Id="rId21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6.png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7.png"/><Relationship Id="rId14" Type="http://schemas.openxmlformats.org/officeDocument/2006/relationships/image" Target="../media/image26.jpeg"/><Relationship Id="rId2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DW-DS/Version-contro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7" y="0"/>
            <a:ext cx="9533466" cy="536257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Version control and open source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Op </a:t>
            </a:r>
            <a:r>
              <a:rPr lang="en-US" b="1" dirty="0" err="1"/>
              <a:t>naar</a:t>
            </a:r>
            <a:r>
              <a:rPr lang="en-US" b="1" dirty="0"/>
              <a:t> distributed revision control </a:t>
            </a:r>
            <a:r>
              <a:rPr lang="en-US" b="1" dirty="0" err="1"/>
              <a:t>en</a:t>
            </a:r>
            <a:r>
              <a:rPr lang="en-US" b="1" dirty="0"/>
              <a:t> source code management </a:t>
            </a:r>
            <a:r>
              <a:rPr lang="en-US" b="1" dirty="0" err="1"/>
              <a:t>bij</a:t>
            </a:r>
            <a:r>
              <a:rPr lang="en-US" b="1" dirty="0"/>
              <a:t> VODW</a:t>
            </a:r>
            <a:endParaRPr lang="nl-NL" b="1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8337" y="5911733"/>
            <a:ext cx="1564588" cy="694293"/>
          </a:xfrm>
        </p:spPr>
      </p:pic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Image result for gi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27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1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12" name="Picture 2" descr="Image result for gi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gi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5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rchaeogeek.github.io/aging_githubtalk/images/collabocat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8" b="25550"/>
          <a:stretch/>
        </p:blipFill>
        <p:spPr bwMode="auto">
          <a:xfrm>
            <a:off x="8353060" y="218559"/>
            <a:ext cx="1728684" cy="85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are GitHub and </a:t>
            </a:r>
            <a:r>
              <a:rPr lang="en-US" sz="2000" dirty="0" err="1"/>
              <a:t>GitLab</a:t>
            </a:r>
            <a:r>
              <a:rPr lang="en-US" sz="2000" dirty="0"/>
              <a:t>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200" dirty="0"/>
              <a:t>GitHub (</a:t>
            </a:r>
            <a:r>
              <a:rPr lang="en-US" sz="1200" dirty="0"/>
              <a:t>freemium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GitLab</a:t>
            </a:r>
            <a:r>
              <a:rPr lang="nl-NL" sz="1200" dirty="0"/>
              <a:t> (open-source) are</a:t>
            </a:r>
            <a:r>
              <a:rPr lang="en-US" sz="1200" dirty="0"/>
              <a:t> web-based platforms for </a:t>
            </a:r>
            <a:r>
              <a:rPr lang="en-US" sz="1200" dirty="0" err="1"/>
              <a:t>o.a</a:t>
            </a:r>
            <a:r>
              <a:rPr lang="en-US" sz="1200" dirty="0"/>
              <a:t>. version control based on a </a:t>
            </a:r>
            <a:r>
              <a:rPr lang="nl-NL" sz="1200" dirty="0" err="1"/>
              <a:t>famous</a:t>
            </a:r>
            <a:r>
              <a:rPr lang="en-US" sz="1200" dirty="0"/>
              <a:t> source code management system (</a:t>
            </a:r>
            <a:r>
              <a:rPr lang="en-US" sz="1200" dirty="0" err="1"/>
              <a:t>Git</a:t>
            </a:r>
            <a:r>
              <a:rPr lang="en-US" sz="1200" dirty="0"/>
              <a:t>). Next to a command-line tool, like </a:t>
            </a:r>
            <a:r>
              <a:rPr lang="en-US" sz="1200" dirty="0" err="1"/>
              <a:t>Git</a:t>
            </a:r>
            <a:r>
              <a:rPr lang="en-US" sz="1200" dirty="0"/>
              <a:t>, GitHub and </a:t>
            </a:r>
            <a:r>
              <a:rPr lang="en-US" sz="1200" dirty="0" err="1"/>
              <a:t>GitLab</a:t>
            </a:r>
            <a:r>
              <a:rPr lang="en-US" sz="1200" dirty="0"/>
              <a:t> add their own features like a  graphical interface and integration with other tools like Trello.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platforms make it possible to work together on mainly code from different locations. For this “branches” from the remote repository are used.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Repositories can contain all sorts of files. Next code from all sort of languages, for example data files and graphical files can be part of your repository. </a:t>
            </a:r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GitHub en </a:t>
            </a:r>
            <a:r>
              <a:rPr lang="nl-NL" dirty="0" err="1"/>
              <a:t>GitLab</a:t>
            </a:r>
            <a:r>
              <a:rPr lang="nl-NL" dirty="0"/>
              <a:t> are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popular</a:t>
            </a:r>
            <a:r>
              <a:rPr lang="nl-NL" dirty="0"/>
              <a:t> web-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repository</a:t>
            </a:r>
            <a:r>
              <a:rPr lang="nl-NL" dirty="0"/>
              <a:t> hosting services.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8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884" y="629685"/>
            <a:ext cx="1848484" cy="752898"/>
          </a:xfrm>
        </p:spPr>
        <p:txBody>
          <a:bodyPr/>
          <a:lstStyle/>
          <a:p>
            <a:pPr algn="ctr"/>
            <a:r>
              <a:rPr lang="nl-NL" dirty="0"/>
              <a:t> (Distributed) </a:t>
            </a:r>
            <a:r>
              <a:rPr lang="nl-NL" dirty="0" err="1"/>
              <a:t>version</a:t>
            </a:r>
            <a:r>
              <a:rPr lang="nl-NL" dirty="0"/>
              <a:t> control system</a:t>
            </a:r>
          </a:p>
        </p:txBody>
      </p:sp>
      <p:pic>
        <p:nvPicPr>
          <p:cNvPr id="2050" name="Picture 2" descr="Image result for subver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22" y="3880932"/>
            <a:ext cx="1672346" cy="100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27" y="2195833"/>
            <a:ext cx="2623614" cy="13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520" y="3880932"/>
            <a:ext cx="1085850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91" y="3729619"/>
            <a:ext cx="9810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391" y="2320801"/>
            <a:ext cx="1062304" cy="1358762"/>
          </a:xfrm>
          <a:prstGeom prst="rect">
            <a:avLst/>
          </a:prstGeom>
        </p:spPr>
      </p:pic>
      <p:pic>
        <p:nvPicPr>
          <p:cNvPr id="2054" name="Picture 6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04" y="2236521"/>
            <a:ext cx="1156126" cy="1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git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4" y="1616819"/>
            <a:ext cx="1081946" cy="4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itlab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82" y="1145318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4702485" y="1439850"/>
            <a:ext cx="2012868" cy="893218"/>
          </a:xfrm>
          <a:prstGeom prst="rect">
            <a:avLst/>
          </a:prstGeom>
        </p:spPr>
      </p:pic>
      <p:pic>
        <p:nvPicPr>
          <p:cNvPr id="2056" name="Picture 8" descr="Image result for sourcetre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670" y="1091731"/>
            <a:ext cx="2234042" cy="11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7942" y="2807449"/>
            <a:ext cx="1398976" cy="113948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854960" y="1005840"/>
            <a:ext cx="16596" cy="4328160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81378" y="1005840"/>
            <a:ext cx="16800" cy="4381302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67065" y="629685"/>
            <a:ext cx="2671444" cy="5019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</a:t>
            </a:r>
            <a:r>
              <a:rPr lang="en-US" dirty="0"/>
              <a:t>Web-based repository hosting service</a:t>
            </a:r>
            <a:endParaRPr lang="nl-NL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268670" y="629685"/>
            <a:ext cx="2671444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Client</a:t>
            </a:r>
          </a:p>
        </p:txBody>
      </p:sp>
      <p:pic>
        <p:nvPicPr>
          <p:cNvPr id="2058" name="Picture 10" descr="Image result for tortoise gi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95" y="3608694"/>
            <a:ext cx="1785738" cy="99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itkrake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98" y="2264467"/>
            <a:ext cx="1452716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5142" y="3409656"/>
            <a:ext cx="2734496" cy="56831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148080" y="5474170"/>
            <a:ext cx="8636001" cy="97220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3786860" y="5627095"/>
            <a:ext cx="2311622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Project management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206856" y="5632588"/>
            <a:ext cx="2311622" cy="25096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 err="1"/>
              <a:t>Testing</a:t>
            </a:r>
            <a:endParaRPr lang="nl-NL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889778" y="5655330"/>
            <a:ext cx="0" cy="103373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utoShape 16" descr="Image result for slack"/>
          <p:cNvSpPr>
            <a:spLocks noChangeAspect="1" noChangeArrowheads="1"/>
          </p:cNvSpPr>
          <p:nvPr/>
        </p:nvSpPr>
        <p:spPr bwMode="auto">
          <a:xfrm>
            <a:off x="5067300" y="3446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68" name="Picture 20" descr="Image result for sla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9" y="5874124"/>
            <a:ext cx="1156126" cy="4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918" y="6283882"/>
            <a:ext cx="1581150" cy="52387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854960" y="5631991"/>
            <a:ext cx="0" cy="1033731"/>
          </a:xfrm>
          <a:prstGeom prst="line">
            <a:avLst/>
          </a:prstGeom>
          <a:ln cap="rnd">
            <a:solidFill>
              <a:srgbClr val="F80D3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72" name="Picture 24" descr="Related imag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01" y="5995278"/>
            <a:ext cx="1383340" cy="7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393746" y="5568920"/>
            <a:ext cx="2137677" cy="5019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4257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31" b="0" i="0" kern="1200" spc="0" baseline="0">
                <a:solidFill>
                  <a:schemeClr val="tx2"/>
                </a:solidFill>
                <a:latin typeface="+mj-lt"/>
                <a:ea typeface="+mj-ea"/>
                <a:cs typeface="Helvetica Neue"/>
              </a:defRPr>
            </a:lvl1pPr>
          </a:lstStyle>
          <a:p>
            <a:pPr algn="ctr"/>
            <a:r>
              <a:rPr lang="nl-NL" dirty="0"/>
              <a:t> Chat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collaboration</a:t>
            </a:r>
            <a:r>
              <a:rPr lang="nl-NL" dirty="0"/>
              <a:t>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21344" y="3999583"/>
            <a:ext cx="1009650" cy="1028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86392" y="5921228"/>
            <a:ext cx="921684" cy="10036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75702" y="6089432"/>
            <a:ext cx="911550" cy="9565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8317" y="5873737"/>
            <a:ext cx="849216" cy="102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10377" y="4707885"/>
            <a:ext cx="1190625" cy="6762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28024" y="3925514"/>
            <a:ext cx="951262" cy="14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open source is important (</a:t>
            </a:r>
            <a:r>
              <a:rPr lang="nl-NL" dirty="0" err="1"/>
              <a:t>for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r>
              <a:rPr lang="nl-NL" dirty="0"/>
              <a:t>).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1" y="3822520"/>
            <a:ext cx="3521606" cy="2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430887"/>
          </a:xfrm>
        </p:spPr>
        <p:txBody>
          <a:bodyPr/>
          <a:lstStyle/>
          <a:p>
            <a:r>
              <a:rPr lang="nl-NL" sz="2800" dirty="0"/>
              <a:t>Open 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741"/>
            <a:ext cx="6491748" cy="2027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" y="3475214"/>
            <a:ext cx="5370870" cy="1590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36" y="1128378"/>
            <a:ext cx="5287406" cy="304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88" y="3921285"/>
            <a:ext cx="3288754" cy="247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9" y="5066042"/>
            <a:ext cx="6452420" cy="20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81"/>
            <a:ext cx="10439400" cy="61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307692"/>
            <a:ext cx="8301386" cy="4288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5" y="5246406"/>
            <a:ext cx="925830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69" y="880651"/>
            <a:ext cx="38671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848"/>
            <a:ext cx="10439400" cy="50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</a:t>
            </a:r>
            <a:r>
              <a:rPr lang="en-US" dirty="0" err="1"/>
              <a:t>Git</a:t>
            </a:r>
            <a:r>
              <a:rPr lang="en-US" dirty="0"/>
              <a:t> actions?</a:t>
            </a:r>
            <a:endParaRPr lang="nl-NL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828411" cy="4620996"/>
          </a:xfrm>
        </p:spPr>
        <p:txBody>
          <a:bodyPr/>
          <a:lstStyle/>
          <a:p>
            <a:r>
              <a:rPr lang="nl-NL" sz="1200" b="1" dirty="0" err="1"/>
              <a:t>Branching</a:t>
            </a:r>
            <a:endParaRPr lang="nl-NL" sz="1200" b="1" dirty="0"/>
          </a:p>
          <a:p>
            <a:pPr lvl="1"/>
            <a:r>
              <a:rPr lang="en-US" sz="1200" dirty="0"/>
              <a:t>When you create a branch in your project, you're creating an environment where you can try out new ideas. Changes you make on a branch don't affect the master branch</a:t>
            </a:r>
          </a:p>
          <a:p>
            <a:pPr lvl="1"/>
            <a:endParaRPr lang="nl-NL" sz="1200" dirty="0"/>
          </a:p>
          <a:p>
            <a:r>
              <a:rPr lang="nl-NL" sz="1200" b="1" dirty="0" err="1"/>
              <a:t>Committing</a:t>
            </a:r>
            <a:endParaRPr lang="nl-NL" sz="1200" b="1" dirty="0"/>
          </a:p>
          <a:p>
            <a:pPr lvl="1"/>
            <a:r>
              <a:rPr lang="en-US" sz="1200" dirty="0"/>
              <a:t>This process of adding commits keeps track of your progress as you work on a feature branch. Commits also create a transparent history of your work that others can follow to understand what you've done and why. Each commit has an associated commit message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Pull requests</a:t>
            </a:r>
          </a:p>
          <a:p>
            <a:pPr lvl="1"/>
            <a:r>
              <a:rPr lang="en-US" sz="1200" dirty="0"/>
              <a:t>Pull Requests initiate discussion about your commits. Because they're tightly integrated with the underlying </a:t>
            </a:r>
            <a:r>
              <a:rPr lang="en-US" sz="1200" dirty="0" err="1"/>
              <a:t>Git</a:t>
            </a:r>
            <a:r>
              <a:rPr lang="en-US" sz="1200" dirty="0"/>
              <a:t> repository, anyone can see exactly what changes would be merged if they accept your request.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marL="145034" lvl="1" indent="0">
              <a:buNone/>
            </a:pPr>
            <a:endParaRPr lang="nl-NL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 Learning to use the power of </a:t>
            </a:r>
            <a:r>
              <a:rPr lang="en-US" dirty="0" err="1"/>
              <a:t>Git</a:t>
            </a:r>
            <a:r>
              <a:rPr lang="en-US" dirty="0"/>
              <a:t> can take some time, however once learned, that power can be used to increase development speed.</a:t>
            </a:r>
            <a:endParaRPr lang="nl-NL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http://www.webmonkey.com/wp-content/uploads/2013/01/inspectoca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r="22063"/>
          <a:stretch/>
        </p:blipFill>
        <p:spPr bwMode="auto">
          <a:xfrm>
            <a:off x="8841154" y="132332"/>
            <a:ext cx="1410158" cy="13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9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</a:t>
            </a:r>
            <a:r>
              <a:rPr lang="en-US" dirty="0" err="1"/>
              <a:t>Git</a:t>
            </a:r>
            <a:r>
              <a:rPr lang="en-US" dirty="0"/>
              <a:t> actions?</a:t>
            </a:r>
            <a:endParaRPr lang="nl-NL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828411" cy="4620996"/>
          </a:xfrm>
        </p:spPr>
        <p:txBody>
          <a:bodyPr/>
          <a:lstStyle/>
          <a:p>
            <a:r>
              <a:rPr lang="en-US" sz="1200" b="1" dirty="0"/>
              <a:t>Code review</a:t>
            </a:r>
          </a:p>
          <a:p>
            <a:pPr lvl="1"/>
            <a:r>
              <a:rPr lang="en-US" sz="1200" dirty="0"/>
              <a:t>During code review, the person or team reviewing your changes may have questions or comments. This may lead to adjustments to the branch you want to merge.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Deploying</a:t>
            </a:r>
          </a:p>
          <a:p>
            <a:pPr lvl="1"/>
            <a:r>
              <a:rPr lang="en-US" sz="1200" dirty="0"/>
              <a:t>Once your pull request has been reviewed and the branch passes your tests, you can deploy your changes to verify them in production.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Merging</a:t>
            </a:r>
          </a:p>
          <a:p>
            <a:pPr lvl="1"/>
            <a:r>
              <a:rPr lang="en-US" sz="1200" dirty="0"/>
              <a:t>Now that your changes have been verified in production, it is time to merge your code into the master branch. Once merged, Pull Requests preserve a record of the historical changes to your code. Because they're searchable, they let anyone go back in time to understand why and how a decision was made.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Have a look </a:t>
            </a:r>
            <a:r>
              <a:rPr lang="en-US" sz="1200" b="1" dirty="0">
                <a:hlinkClick r:id="rId3"/>
              </a:rPr>
              <a:t>here</a:t>
            </a:r>
            <a:r>
              <a:rPr lang="en-US" sz="1200" b="1" dirty="0"/>
              <a:t> for more</a:t>
            </a:r>
          </a:p>
          <a:p>
            <a:pPr lvl="1"/>
            <a:endParaRPr lang="en-US" sz="1200" dirty="0"/>
          </a:p>
          <a:p>
            <a:pPr marL="145034" lvl="1" indent="0">
              <a:buNone/>
            </a:pPr>
            <a:endParaRPr lang="nl-NL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 Learning to use the power of </a:t>
            </a:r>
            <a:r>
              <a:rPr lang="en-US" dirty="0" err="1"/>
              <a:t>Git</a:t>
            </a:r>
            <a:r>
              <a:rPr lang="en-US" dirty="0"/>
              <a:t> can take some time, however once learned, that power can be used to increase development speed.</a:t>
            </a:r>
            <a:endParaRPr lang="nl-NL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http://www.webmonkey.com/wp-content/uploads/2013/01/inspectoca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r="22063"/>
          <a:stretch/>
        </p:blipFill>
        <p:spPr bwMode="auto">
          <a:xfrm>
            <a:off x="8841154" y="132332"/>
            <a:ext cx="1410158" cy="13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629685"/>
            <a:ext cx="8426450" cy="307777"/>
          </a:xfrm>
        </p:spPr>
        <p:txBody>
          <a:bodyPr/>
          <a:lstStyle/>
          <a:p>
            <a:r>
              <a:rPr lang="nl-NL" sz="2000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 err="1"/>
              <a:t>What</a:t>
            </a:r>
            <a:r>
              <a:rPr lang="nl-NL" sz="1800" dirty="0"/>
              <a:t> is </a:t>
            </a:r>
            <a:r>
              <a:rPr lang="nl-NL" sz="1800" dirty="0" err="1"/>
              <a:t>version</a:t>
            </a:r>
            <a:r>
              <a:rPr lang="nl-NL" sz="1800" dirty="0"/>
              <a:t> control?</a:t>
            </a:r>
          </a:p>
          <a:p>
            <a:endParaRPr lang="nl-NL" sz="1800" dirty="0"/>
          </a:p>
          <a:p>
            <a:r>
              <a:rPr lang="nl-NL" sz="1800" dirty="0" err="1"/>
              <a:t>What</a:t>
            </a:r>
            <a:r>
              <a:rPr lang="nl-NL" sz="1800" dirty="0"/>
              <a:t> is Git?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Git, GitHub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GitLab</a:t>
            </a:r>
            <a:r>
              <a:rPr lang="nl-NL" sz="1800" dirty="0"/>
              <a:t>?</a:t>
            </a:r>
          </a:p>
          <a:p>
            <a:endParaRPr lang="nl-NL" sz="1800" dirty="0"/>
          </a:p>
          <a:p>
            <a:r>
              <a:rPr lang="nl-NL" sz="1800" dirty="0" err="1"/>
              <a:t>Why</a:t>
            </a:r>
            <a:r>
              <a:rPr lang="nl-NL" sz="1800" dirty="0"/>
              <a:t> open </a:t>
            </a:r>
            <a:r>
              <a:rPr lang="nl-NL" sz="1800" dirty="0" err="1"/>
              <a:t>scource</a:t>
            </a:r>
            <a:r>
              <a:rPr lang="nl-NL" sz="1800" dirty="0"/>
              <a:t> is important (</a:t>
            </a:r>
            <a:r>
              <a:rPr lang="nl-NL" sz="1800" dirty="0" err="1"/>
              <a:t>for</a:t>
            </a:r>
            <a:r>
              <a:rPr lang="nl-NL" sz="1800" dirty="0"/>
              <a:t> Data </a:t>
            </a:r>
            <a:r>
              <a:rPr lang="nl-NL" sz="1800" dirty="0" err="1"/>
              <a:t>Science</a:t>
            </a:r>
            <a:r>
              <a:rPr lang="nl-NL" sz="1800" dirty="0"/>
              <a:t>)</a:t>
            </a:r>
          </a:p>
          <a:p>
            <a:endParaRPr lang="nl-NL" sz="1800" dirty="0"/>
          </a:p>
          <a:p>
            <a:r>
              <a:rPr lang="nl-NL" sz="1800" dirty="0"/>
              <a:t>The Git workflow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7862131" y="5911733"/>
            <a:ext cx="1564588" cy="694293"/>
          </a:xfrm>
          <a:prstGeom prst="rect">
            <a:avLst/>
          </a:prstGeom>
        </p:spPr>
      </p:pic>
      <p:pic>
        <p:nvPicPr>
          <p:cNvPr id="6" name="Picture 2" descr="Image result for gitla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21" y="5578963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5955272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is version control?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Version control systems are a category of software tools that help a software team manage changes to source code over time. Version control software keeps track of every modification to the code in a special kind of database. If a mistake is made, developers can turn back the clock and compare earlier versions of the code to help fix the mistake while minimizing disruption to all team members.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For almost all software projects, the source code is like the crown jewels - a precious asset whose value must be protected. Version control protects source code from both catastrophe and the casual degradation of human error and unintended consequences.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primary benefits you should expect from version control are as follows:</a:t>
            </a:r>
          </a:p>
          <a:p>
            <a:pPr marL="0" indent="0">
              <a:buNone/>
            </a:pP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/>
              <a:t>A complete long-term change history of every file.</a:t>
            </a:r>
          </a:p>
          <a:p>
            <a:pPr marL="228600" indent="-228600">
              <a:buAutoNum type="arabicPeriod"/>
            </a:pPr>
            <a:r>
              <a:rPr lang="en-US" sz="1200" dirty="0"/>
              <a:t>Branching and merging. </a:t>
            </a:r>
          </a:p>
          <a:p>
            <a:pPr marL="228600" indent="-228600">
              <a:buAutoNum type="arabicPeriod"/>
            </a:pPr>
            <a:r>
              <a:rPr lang="en-US" sz="1200" dirty="0"/>
              <a:t>Traceability. </a:t>
            </a:r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question is not whether to use version control but which version control system to use.</a:t>
            </a:r>
            <a:endParaRPr lang="nl-NL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973" y="255210"/>
            <a:ext cx="2126228" cy="13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4010026" cy="307777"/>
          </a:xfrm>
        </p:spPr>
        <p:txBody>
          <a:bodyPr/>
          <a:lstStyle/>
          <a:p>
            <a:r>
              <a:rPr lang="en-US" sz="2000" dirty="0"/>
              <a:t>What is </a:t>
            </a:r>
            <a:r>
              <a:rPr lang="en-US" sz="2000" dirty="0" err="1"/>
              <a:t>Git</a:t>
            </a:r>
            <a:r>
              <a:rPr lang="en-US" sz="2000" dirty="0"/>
              <a:t>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By far, the most widely used modern version control system in the world today is </a:t>
            </a:r>
            <a:r>
              <a:rPr lang="en-US" sz="1200" dirty="0" err="1"/>
              <a:t>Git</a:t>
            </a:r>
            <a:r>
              <a:rPr lang="en-US" sz="1200" dirty="0"/>
              <a:t>. </a:t>
            </a:r>
            <a:r>
              <a:rPr lang="en-US" sz="1200" dirty="0" err="1"/>
              <a:t>Git</a:t>
            </a:r>
            <a:r>
              <a:rPr lang="en-US" sz="1200" dirty="0"/>
              <a:t> is a mature, actively maintained open source project originally developed in 2005 by Linus Torvalds, the famous creator of the Linux operating system kernel. Additionally it works well on a wide range of operating systems and IDEs (Integrated Development Environments).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Git</a:t>
            </a:r>
            <a:r>
              <a:rPr lang="en-US" sz="1200" dirty="0"/>
              <a:t> is an example of a DVCS (Distributed Version Control System). Rather than have only one single place for the full version history of the software as is common in once-popular version control systems like CVS or Subversion (SVN), in </a:t>
            </a:r>
            <a:r>
              <a:rPr lang="en-US" sz="1200" dirty="0" err="1"/>
              <a:t>Git</a:t>
            </a:r>
            <a:r>
              <a:rPr lang="en-US" sz="1200" dirty="0"/>
              <a:t>, every developer's working copy of the code is also a repository that can contain the full history of all changes.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 addition to being distributed, </a:t>
            </a:r>
            <a:r>
              <a:rPr lang="en-US" sz="1200" dirty="0" err="1"/>
              <a:t>Git</a:t>
            </a:r>
            <a:r>
              <a:rPr lang="en-US" sz="1200" dirty="0"/>
              <a:t> has been designed with performance, security and flexibility in mind.</a:t>
            </a:r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marL="145034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Git is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widley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modern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control system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today</a:t>
            </a:r>
            <a:r>
              <a:rPr lang="nl-NL" dirty="0"/>
              <a:t>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 descr="Image result for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734" y="166810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1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166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b="1" dirty="0">
                <a:latin typeface="+mn-lt"/>
              </a:rPr>
              <a:t>Git, </a:t>
            </a:r>
            <a:r>
              <a:rPr lang="nl-NL" b="1" dirty="0" err="1">
                <a:latin typeface="+mn-lt"/>
              </a:rPr>
              <a:t>Github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and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GitLab</a:t>
            </a:r>
            <a:r>
              <a:rPr lang="nl-NL" b="1" dirty="0">
                <a:latin typeface="+mn-lt"/>
              </a:rPr>
              <a:t>?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66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34" y="1929668"/>
            <a:ext cx="5331542" cy="4493578"/>
          </a:xfrm>
          <a:prstGeom prst="rect">
            <a:avLst/>
          </a:prstGeom>
        </p:spPr>
      </p:pic>
      <p:pic>
        <p:nvPicPr>
          <p:cNvPr id="3" name="Picture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r="8183"/>
          <a:stretch>
            <a:fillRect/>
          </a:stretch>
        </p:blipFill>
        <p:spPr>
          <a:xfrm>
            <a:off x="3102355" y="1443066"/>
            <a:ext cx="1564588" cy="694293"/>
          </a:xfrm>
          <a:prstGeom prst="rect">
            <a:avLst/>
          </a:prstGeom>
        </p:spPr>
      </p:pic>
      <p:pic>
        <p:nvPicPr>
          <p:cNvPr id="4" name="Picture 2" descr="Image result for gitla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07" y="1122128"/>
            <a:ext cx="1184146" cy="129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82" y="5211179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70" y="5211179"/>
            <a:ext cx="1558382" cy="6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899" y="935038"/>
            <a:ext cx="3445798" cy="615553"/>
          </a:xfrm>
        </p:spPr>
        <p:txBody>
          <a:bodyPr/>
          <a:lstStyle/>
          <a:p>
            <a:r>
              <a:rPr lang="en-US" sz="2000" dirty="0"/>
              <a:t>Why should we invest in the </a:t>
            </a:r>
            <a:r>
              <a:rPr lang="en-US" sz="2000" dirty="0" err="1"/>
              <a:t>Git</a:t>
            </a:r>
            <a:r>
              <a:rPr lang="en-US" sz="2000" dirty="0"/>
              <a:t> workflow ?</a:t>
            </a:r>
            <a:endParaRPr lang="nl-NL" sz="20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04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22901" y="1714719"/>
            <a:ext cx="4566673" cy="4620996"/>
          </a:xfrm>
        </p:spPr>
        <p:txBody>
          <a:bodyPr/>
          <a:lstStyle/>
          <a:p>
            <a:r>
              <a:rPr lang="en-US" sz="1200" dirty="0" err="1"/>
              <a:t>Git</a:t>
            </a:r>
            <a:r>
              <a:rPr lang="en-US" sz="1200" dirty="0"/>
              <a:t> makes necessary version control efficient and effective. </a:t>
            </a:r>
          </a:p>
          <a:p>
            <a:endParaRPr lang="en-US" sz="1200" dirty="0"/>
          </a:p>
          <a:p>
            <a:r>
              <a:rPr lang="en-US" sz="1200" dirty="0" err="1"/>
              <a:t>Git</a:t>
            </a:r>
            <a:r>
              <a:rPr lang="en-US" sz="1200" dirty="0"/>
              <a:t> has the functionality, performance, security and flexibility</a:t>
            </a:r>
          </a:p>
          <a:p>
            <a:endParaRPr lang="en-US" sz="1200" dirty="0"/>
          </a:p>
          <a:p>
            <a:r>
              <a:rPr lang="en-US" sz="1200" dirty="0" err="1"/>
              <a:t>Git</a:t>
            </a:r>
            <a:r>
              <a:rPr lang="en-US" sz="1200" dirty="0"/>
              <a:t> is undoubtedly the successor to the previous generations of successful open source version control systems, SVN and CVS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Why GitHub for Open Source?</a:t>
            </a:r>
          </a:p>
          <a:p>
            <a:pPr marL="0" indent="0">
              <a:buNone/>
            </a:pPr>
            <a:endParaRPr lang="en-US" sz="1200" b="1" dirty="0"/>
          </a:p>
          <a:p>
            <a:r>
              <a:rPr lang="en-US" sz="1200" dirty="0"/>
              <a:t>“</a:t>
            </a:r>
            <a:r>
              <a:rPr lang="en-US" sz="1200" dirty="0" err="1"/>
              <a:t>Github</a:t>
            </a:r>
            <a:r>
              <a:rPr lang="en-US" sz="1200" dirty="0"/>
              <a:t> is like Facebook for programmers. Everyone’s on there. You can look at what they’re working on and easily peruse their code and make suggestions or changes.”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Why </a:t>
            </a:r>
            <a:r>
              <a:rPr lang="en-US" sz="1200" b="1" dirty="0" err="1"/>
              <a:t>GitLab</a:t>
            </a:r>
            <a:r>
              <a:rPr lang="en-US" sz="1200" b="1" dirty="0"/>
              <a:t> for projects that are not open?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 err="1"/>
              <a:t>GitLab</a:t>
            </a:r>
            <a:r>
              <a:rPr lang="en-US" sz="1200" dirty="0"/>
              <a:t> is unlike GitHub free for private repositories. It works the same as GitHub and in case we chose to use GitHub for all our work it is easy to migrate.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GitHub is de meest effectieve tool voor peer </a:t>
            </a:r>
            <a:r>
              <a:rPr lang="nl-NL" dirty="0" err="1"/>
              <a:t>coding</a:t>
            </a:r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Picture 2" descr="https://octodex.github.com/images/baracktoc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53" y="158379"/>
            <a:ext cx="1285063" cy="12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4"/>
            <a:ext cx="10439400" cy="587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265891"/>
            <a:ext cx="8426450" cy="307777"/>
          </a:xfrm>
        </p:spPr>
        <p:txBody>
          <a:bodyPr/>
          <a:lstStyle/>
          <a:p>
            <a:r>
              <a:rPr lang="nl-NL" sz="2000" dirty="0" err="1"/>
              <a:t>GitLab</a:t>
            </a:r>
            <a:r>
              <a:rPr lang="nl-NL" sz="2000" dirty="0"/>
              <a:t> is free, </a:t>
            </a:r>
            <a:r>
              <a:rPr lang="nl-NL" sz="2000" dirty="0" err="1"/>
              <a:t>also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 private </a:t>
            </a:r>
            <a:r>
              <a:rPr lang="nl-NL" sz="2000" dirty="0" err="1"/>
              <a:t>repositories</a:t>
            </a:r>
            <a:r>
              <a:rPr lang="nl-NL" sz="20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0710" y="2399070"/>
            <a:ext cx="7905135" cy="69809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72000" rtlCol="0" anchor="ctr"/>
          <a:lstStyle/>
          <a:p>
            <a:pPr algn="ctr"/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7883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4"/>
            <a:ext cx="10439400" cy="587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476" y="256057"/>
            <a:ext cx="8426450" cy="307777"/>
          </a:xfrm>
        </p:spPr>
        <p:txBody>
          <a:bodyPr/>
          <a:lstStyle/>
          <a:p>
            <a:r>
              <a:rPr lang="nl-NL" sz="2000" dirty="0"/>
              <a:t>GitHub </a:t>
            </a:r>
            <a:r>
              <a:rPr lang="nl-NL" sz="2000" dirty="0" err="1"/>
              <a:t>for</a:t>
            </a:r>
            <a:r>
              <a:rPr lang="nl-NL" sz="2000" dirty="0"/>
              <a:t> Open Source, </a:t>
            </a:r>
            <a:r>
              <a:rPr lang="nl-NL" sz="2000" dirty="0" err="1"/>
              <a:t>GitLab</a:t>
            </a:r>
            <a:r>
              <a:rPr lang="nl-NL" sz="2000" dirty="0"/>
              <a:t> </a:t>
            </a:r>
            <a:r>
              <a:rPr lang="nl-NL" sz="2000" dirty="0" err="1"/>
              <a:t>gives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honest</a:t>
            </a:r>
            <a:r>
              <a:rPr lang="nl-NL" sz="2000" dirty="0"/>
              <a:t> </a:t>
            </a:r>
            <a:r>
              <a:rPr lang="nl-NL" sz="2000" dirty="0" err="1"/>
              <a:t>answer</a:t>
            </a:r>
            <a:r>
              <a:rPr lang="nl-NL" sz="20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0710" y="3333134"/>
            <a:ext cx="7905135" cy="69809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72000" rtlCol="0" anchor="ctr"/>
          <a:lstStyle/>
          <a:p>
            <a:pPr algn="ctr"/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761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RIALIZEDFIELDDICTIONARY" val="SQBuAGkAdABpAGEAbABTAGwAaQBkAGUAcwBTAGUAdAA9AFQAcgB1AG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FILENAME" val="C:\Users\TimKleinloog\AppData\Local\Temp\GBDataMap\VODW Rapportage\SlideTemplates\CustomCategories\Startslides\start.pptx"/>
  <p:tag name="TEMPLATESLIDEINDEX" val="1"/>
  <p:tag name="SLIDETYPE" val="CustomCategory"/>
</p:tagLst>
</file>

<file path=ppt/theme/theme1.xml><?xml version="1.0" encoding="utf-8"?>
<a:theme xmlns:a="http://schemas.openxmlformats.org/drawingml/2006/main" name="VODW-Rapportage-1-0">
  <a:themeElements>
    <a:clrScheme name="VODWDIgital">
      <a:dk1>
        <a:srgbClr val="1F1B18"/>
      </a:dk1>
      <a:lt1>
        <a:srgbClr val="FFFFFF"/>
      </a:lt1>
      <a:dk2>
        <a:srgbClr val="1F1B18"/>
      </a:dk2>
      <a:lt2>
        <a:srgbClr val="FFFFFF"/>
      </a:lt2>
      <a:accent1>
        <a:srgbClr val="2A929E"/>
      </a:accent1>
      <a:accent2>
        <a:srgbClr val="FB0130"/>
      </a:accent2>
      <a:accent3>
        <a:srgbClr val="A2FF05"/>
      </a:accent3>
      <a:accent4>
        <a:srgbClr val="1F1A2C"/>
      </a:accent4>
      <a:accent5>
        <a:srgbClr val="373153"/>
      </a:accent5>
      <a:accent6>
        <a:srgbClr val="A4A2A0"/>
      </a:accent6>
      <a:hlink>
        <a:srgbClr val="FB0130"/>
      </a:hlink>
      <a:folHlink>
        <a:srgbClr val="A4A2A0"/>
      </a:folHlink>
    </a:clrScheme>
    <a:fontScheme name="VODW">
      <a:majorFont>
        <a:latin typeface="NeueHaasGroteskDisp Pro"/>
        <a:ea typeface="Neue Haas Grotesk Display Pro"/>
        <a:cs typeface="Neue Haas Grotesk Display Pro"/>
      </a:majorFont>
      <a:minorFont>
        <a:latin typeface="NeueHaasGroteskText Pro"/>
        <a:ea typeface="Neue Haas Grotesk Text Pro"/>
        <a:cs typeface="Neue Haas Grotesk Text Pro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0D36"/>
        </a:solidFill>
        <a:ln>
          <a:noFill/>
        </a:ln>
        <a:effectLst/>
      </a:spPr>
      <a:bodyPr lIns="36000" tIns="36000" rIns="36000" bIns="72000"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F80D36"/>
          </a:solidFill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ctr">
        <a:noAutofit/>
      </a:bodyPr>
      <a:lstStyle>
        <a:defPPr algn="r">
          <a:lnSpc>
            <a:spcPct val="100000"/>
          </a:lnSpc>
          <a:defRPr sz="1600"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DW-rapportage-template-1-0.potx" id="{9171DBDC-0C8C-48C4-8C48-47CCCC6E2A12}" vid="{647178CF-8AFF-445F-AB27-70D2DB9A80BC}"/>
    </a:ext>
  </a:extLst>
</a:theme>
</file>

<file path=ppt/theme/theme2.xml><?xml version="1.0" encoding="utf-8"?>
<a:theme xmlns:a="http://schemas.openxmlformats.org/drawingml/2006/main" name="1_VODW-Rapportage-1-0">
  <a:themeElements>
    <a:clrScheme name="VODWDIgital">
      <a:dk1>
        <a:srgbClr val="1F1B18"/>
      </a:dk1>
      <a:lt1>
        <a:srgbClr val="FFFFFF"/>
      </a:lt1>
      <a:dk2>
        <a:srgbClr val="1F1B18"/>
      </a:dk2>
      <a:lt2>
        <a:srgbClr val="FFFFFF"/>
      </a:lt2>
      <a:accent1>
        <a:srgbClr val="2A929E"/>
      </a:accent1>
      <a:accent2>
        <a:srgbClr val="FB0130"/>
      </a:accent2>
      <a:accent3>
        <a:srgbClr val="A2FF05"/>
      </a:accent3>
      <a:accent4>
        <a:srgbClr val="1F1A2C"/>
      </a:accent4>
      <a:accent5>
        <a:srgbClr val="373153"/>
      </a:accent5>
      <a:accent6>
        <a:srgbClr val="A4A2A0"/>
      </a:accent6>
      <a:hlink>
        <a:srgbClr val="FB0130"/>
      </a:hlink>
      <a:folHlink>
        <a:srgbClr val="A4A2A0"/>
      </a:folHlink>
    </a:clrScheme>
    <a:fontScheme name="VODW">
      <a:majorFont>
        <a:latin typeface="NeueHaasGroteskDisp Pro"/>
        <a:ea typeface="Neue Haas Grotesk Display Pro"/>
        <a:cs typeface="Neue Haas Grotesk Display Pro"/>
      </a:majorFont>
      <a:minorFont>
        <a:latin typeface="NeueHaasGroteskText Pro"/>
        <a:ea typeface="Neue Haas Grotesk Text Pro"/>
        <a:cs typeface="Neue Haas Grotesk Text Pro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0D36"/>
        </a:solidFill>
        <a:ln>
          <a:noFill/>
        </a:ln>
        <a:effectLst/>
      </a:spPr>
      <a:bodyPr lIns="36000" tIns="36000" rIns="36000" bIns="72000"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cap="rnd">
          <a:solidFill>
            <a:srgbClr val="F80D36"/>
          </a:solidFill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ctr">
        <a:noAutofit/>
      </a:bodyPr>
      <a:lstStyle>
        <a:defPPr algn="r">
          <a:lnSpc>
            <a:spcPct val="100000"/>
          </a:lnSpc>
          <a:defRPr sz="1600"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DW-Rapportage-1-0" id="{222518BA-86FE-43AA-AAED-A7792716F182}" vid="{FE9E225C-321F-4C44-BEB0-E00F1F75AB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VODW-rapportage-template-1-0</Template>
  <TotalTime>1261</TotalTime>
  <Words>952</Words>
  <Application>Microsoft Office PowerPoint</Application>
  <PresentationFormat>Custom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Helvetica Neue</vt:lpstr>
      <vt:lpstr>Helvetica Neue Light</vt:lpstr>
      <vt:lpstr>Neue Haas Grotesk Display Pro</vt:lpstr>
      <vt:lpstr>Neue Haas Grotesk Display Pro 75</vt:lpstr>
      <vt:lpstr>Neue Haas Grotesk Text Pro</vt:lpstr>
      <vt:lpstr>Neue Haas Grotesk Text Pro 55 Roman</vt:lpstr>
      <vt:lpstr>Neue Haas Grotesk Text Pro 75</vt:lpstr>
      <vt:lpstr>NeueHaasGroteskDisp Pro</vt:lpstr>
      <vt:lpstr>NeueHaasGroteskText Pro</vt:lpstr>
      <vt:lpstr>NHaasGroteskDSPro-25Th</vt:lpstr>
      <vt:lpstr>VODW-Rapportage-1-0</vt:lpstr>
      <vt:lpstr>1_VODW-Rapportage-1-0</vt:lpstr>
      <vt:lpstr>PowerPoint Presentation</vt:lpstr>
      <vt:lpstr>Contents</vt:lpstr>
      <vt:lpstr>What is version control?</vt:lpstr>
      <vt:lpstr>What is Git?</vt:lpstr>
      <vt:lpstr>PowerPoint Presentation</vt:lpstr>
      <vt:lpstr>PowerPoint Presentation</vt:lpstr>
      <vt:lpstr>Why should we invest in the Git workflow ?</vt:lpstr>
      <vt:lpstr>GitLab is free, also for private repositories.</vt:lpstr>
      <vt:lpstr>GitHub for Open Source, GitLab gives the honest answer.</vt:lpstr>
      <vt:lpstr>What are GitHub and GitLab?</vt:lpstr>
      <vt:lpstr> (Distributed) version control system</vt:lpstr>
      <vt:lpstr>PowerPoint Presentation</vt:lpstr>
      <vt:lpstr>Open Source</vt:lpstr>
      <vt:lpstr>PowerPoint Presentation</vt:lpstr>
      <vt:lpstr>PowerPoint Presentation</vt:lpstr>
      <vt:lpstr>PowerPoint Presentation</vt:lpstr>
      <vt:lpstr>Most important Git actions?</vt:lpstr>
      <vt:lpstr>Most important Git actions?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Kleinloog</dc:creator>
  <cp:lastModifiedBy>Tim Kleinloog</cp:lastModifiedBy>
  <cp:revision>48</cp:revision>
  <dcterms:created xsi:type="dcterms:W3CDTF">2016-03-31T14:14:05Z</dcterms:created>
  <dcterms:modified xsi:type="dcterms:W3CDTF">2017-05-31T13:00:10Z</dcterms:modified>
</cp:coreProperties>
</file>